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3"/>
  </p:sldMasterIdLst>
  <p:notesMasterIdLst>
    <p:notesMasterId r:id="rId25"/>
  </p:notesMasterIdLst>
  <p:sldIdLst>
    <p:sldId id="270" r:id="rId4"/>
    <p:sldId id="272" r:id="rId5"/>
    <p:sldId id="310" r:id="rId6"/>
    <p:sldId id="314" r:id="rId7"/>
    <p:sldId id="322" r:id="rId8"/>
    <p:sldId id="395" r:id="rId9"/>
    <p:sldId id="374" r:id="rId10"/>
    <p:sldId id="375" r:id="rId11"/>
    <p:sldId id="376" r:id="rId12"/>
    <p:sldId id="387" r:id="rId13"/>
    <p:sldId id="388" r:id="rId14"/>
    <p:sldId id="389" r:id="rId15"/>
    <p:sldId id="386" r:id="rId16"/>
    <p:sldId id="313" r:id="rId17"/>
    <p:sldId id="311" r:id="rId18"/>
    <p:sldId id="383" r:id="rId19"/>
    <p:sldId id="392" r:id="rId20"/>
    <p:sldId id="385" r:id="rId21"/>
    <p:sldId id="366" r:id="rId22"/>
    <p:sldId id="379" r:id="rId23"/>
    <p:sldId id="393" r:id="rId24"/>
  </p:sldIdLst>
  <p:sldSz cx="9144000" cy="6858000" type="screen4x3"/>
  <p:notesSz cx="6858000" cy="9313863"/>
  <p:embeddedFontLst>
    <p:embeddedFont>
      <p:font typeface="Trebuchet MS" panose="020B060302020202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urman, James" initials="" lastIdx="3" clrIdx="0"/>
  <p:cmAuthor id="2" name="Alan Cimorelli" initials="AC" lastIdx="2" clrIdx="1">
    <p:extLst>
      <p:ext uri="{19B8F6BF-5375-455C-9EA6-DF929625EA0E}">
        <p15:presenceInfo xmlns:p15="http://schemas.microsoft.com/office/powerpoint/2012/main" userId="b24377a5dd232df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  <a:srgbClr val="0080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40" autoAdjust="0"/>
    <p:restoredTop sz="96329" autoAdjust="0"/>
  </p:normalViewPr>
  <p:slideViewPr>
    <p:cSldViewPr snapToGrid="0">
      <p:cViewPr varScale="1">
        <p:scale>
          <a:sx n="84" d="100"/>
          <a:sy n="84" d="100"/>
        </p:scale>
        <p:origin x="1589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955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>
      <p:cViewPr>
        <p:scale>
          <a:sx n="80" d="100"/>
          <a:sy n="80" d="100"/>
        </p:scale>
        <p:origin x="-2580" y="-84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1.fntdata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3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2.fntdata"/><Relationship Id="rId30" Type="http://schemas.openxmlformats.org/officeDocument/2006/relationships/commentAuthors" Target="commentAuthor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EB23B96-34E4-4222-ABE8-3281112E8C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1FBEC1-9FC7-4091-909E-52883530F6D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027" y="0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/>
          <a:lstStyle>
            <a:lvl1pPr algn="r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4C9EE25-94D9-4E68-B9F0-7E693A920547}" type="datetimeFigureOut">
              <a:rPr lang="en-US"/>
              <a:pPr>
                <a:defRPr/>
              </a:pPr>
              <a:t>7/6/2025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93422FD-9265-4F56-A491-047FBA758C1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700088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16" tIns="46309" rIns="92616" bIns="4630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BB4CFF6-DABA-46BC-A4A1-1A7306498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421" y="4424721"/>
            <a:ext cx="5485158" cy="4190921"/>
          </a:xfrm>
          <a:prstGeom prst="rect">
            <a:avLst/>
          </a:prstGeom>
        </p:spPr>
        <p:txBody>
          <a:bodyPr vert="horz" lIns="92616" tIns="46309" rIns="92616" bIns="4630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65DFDC-8DB9-4E49-8ABB-C7C9DF1558F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8846261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 anchor="b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0F7E5E-1CDA-49A7-B208-9724291C1C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027" y="8846261"/>
            <a:ext cx="2972421" cy="466012"/>
          </a:xfrm>
          <a:prstGeom prst="rect">
            <a:avLst/>
          </a:prstGeom>
        </p:spPr>
        <p:txBody>
          <a:bodyPr vert="horz" wrap="square" lIns="92616" tIns="46309" rIns="92616" bIns="4630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232F53AA-6507-44A3-87C2-473A0796CF6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A245F228-C741-41C1-AACE-4BF86AB7170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8BE7E135-6E35-4200-9EAA-77D56C0F94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F9576741-85A5-4E60-B1FE-EDE2469600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419288-64E4-486D-A7DA-A858A256D916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94DAB8A4-161D-4B5B-BC1E-01283DFFDA7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0F8C5B03-546D-4F72-BDE3-0ADBDCE189C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A0FB286E-8223-4C10-9E85-96545CB586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D1C4A89-09D5-455B-8C4D-2B12D1891074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AD39AF3C-ED22-4638-85FE-0BE1E5FD3CF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>
            <a:extLst>
              <a:ext uri="{FF2B5EF4-FFF2-40B4-BE49-F238E27FC236}">
                <a16:creationId xmlns:a16="http://schemas.microsoft.com/office/drawing/2014/main" id="{8E90FEF7-0012-43EC-861F-D5C2449806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12BE7A40-4DE6-4201-BC8C-B65C7AB784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79CCAA6-CBB0-423E-94A0-CC26EDB6C9C9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0501CE4B-0556-4F34-9173-1F023C63A8B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33D9342F-BFCA-40EB-8F11-612D60833A9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9859A3F3-637B-47B9-9BEC-89DBF195B7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B2C86C4-F4FF-4884-A47C-CA26D1DE758C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2498AA44-072B-4798-B929-352B7BCDC94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DBB804E5-D958-4AE1-A262-21F893C0251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6F60F689-4864-48E6-B85A-26DCAE4E80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794D01B-3DD5-4742-8297-AF271DE90155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E38FC98A-72E1-4B61-9102-E65135DF7E4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8C263295-BE56-4A96-AF3C-AF692DF4EA6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29AA1A1D-8618-4FA1-81D9-4F6FFDC030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88E2CAC-626D-4196-BC14-7C4AA7FEAD95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>
            <a:extLst>
              <a:ext uri="{FF2B5EF4-FFF2-40B4-BE49-F238E27FC236}">
                <a16:creationId xmlns:a16="http://schemas.microsoft.com/office/drawing/2014/main" id="{77A14312-FFE4-434C-A6BD-125BA37AA9E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598613" y="687388"/>
            <a:ext cx="3549650" cy="26622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>
            <a:extLst>
              <a:ext uri="{FF2B5EF4-FFF2-40B4-BE49-F238E27FC236}">
                <a16:creationId xmlns:a16="http://schemas.microsoft.com/office/drawing/2014/main" id="{3EE0714E-43ED-4FD2-A6CC-3F87DB45356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6421" y="3435441"/>
            <a:ext cx="5485158" cy="54967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59396" name="Slide Number Placeholder 3">
            <a:extLst>
              <a:ext uri="{FF2B5EF4-FFF2-40B4-BE49-F238E27FC236}">
                <a16:creationId xmlns:a16="http://schemas.microsoft.com/office/drawing/2014/main" id="{EA39AC9B-3412-427C-A767-3BB7ED7813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45ABF0F-5CF0-45EF-9920-C440E795C381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>
            <a:extLst>
              <a:ext uri="{FF2B5EF4-FFF2-40B4-BE49-F238E27FC236}">
                <a16:creationId xmlns:a16="http://schemas.microsoft.com/office/drawing/2014/main" id="{BC878939-2E41-43B1-B8C8-87944D41A4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>
            <a:extLst>
              <a:ext uri="{FF2B5EF4-FFF2-40B4-BE49-F238E27FC236}">
                <a16:creationId xmlns:a16="http://schemas.microsoft.com/office/drawing/2014/main" id="{D63132C1-39FC-44BD-AE2A-A8460FB02DA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112644" name="Slide Number Placeholder 3">
            <a:extLst>
              <a:ext uri="{FF2B5EF4-FFF2-40B4-BE49-F238E27FC236}">
                <a16:creationId xmlns:a16="http://schemas.microsoft.com/office/drawing/2014/main" id="{A74A8ECC-BDAC-41ED-A4AE-76D6485595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5024390-192B-49DD-8255-C2E37444DA95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>
            <a:extLst>
              <a:ext uri="{FF2B5EF4-FFF2-40B4-BE49-F238E27FC236}">
                <a16:creationId xmlns:a16="http://schemas.microsoft.com/office/drawing/2014/main" id="{E4658E14-D522-4861-83C5-07B9543467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>
            <a:extLst>
              <a:ext uri="{FF2B5EF4-FFF2-40B4-BE49-F238E27FC236}">
                <a16:creationId xmlns:a16="http://schemas.microsoft.com/office/drawing/2014/main" id="{0DF1291D-CD98-4DC4-9C1A-CFD1449B8F5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114692" name="Slide Number Placeholder 3">
            <a:extLst>
              <a:ext uri="{FF2B5EF4-FFF2-40B4-BE49-F238E27FC236}">
                <a16:creationId xmlns:a16="http://schemas.microsoft.com/office/drawing/2014/main" id="{CAD6AC1F-2DC6-471E-BDA2-4B395927CF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E8DFE8D-29B4-4697-9026-D95FD560E5A3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>
            <a:extLst>
              <a:ext uri="{FF2B5EF4-FFF2-40B4-BE49-F238E27FC236}">
                <a16:creationId xmlns:a16="http://schemas.microsoft.com/office/drawing/2014/main" id="{B89B3915-ABE1-4FB9-80A6-7368EF50C44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598613" y="687388"/>
            <a:ext cx="3549650" cy="26622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4931" name="Notes Placeholder 2">
            <a:extLst>
              <a:ext uri="{FF2B5EF4-FFF2-40B4-BE49-F238E27FC236}">
                <a16:creationId xmlns:a16="http://schemas.microsoft.com/office/drawing/2014/main" id="{8B6C81E8-D281-4A54-B310-C2A2A467B45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6421" y="3435441"/>
            <a:ext cx="5485158" cy="549670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124932" name="Slide Number Placeholder 3">
            <a:extLst>
              <a:ext uri="{FF2B5EF4-FFF2-40B4-BE49-F238E27FC236}">
                <a16:creationId xmlns:a16="http://schemas.microsoft.com/office/drawing/2014/main" id="{73EECEFF-74BF-48DD-8CA2-27107A933A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148638-8DEB-4073-A1F5-04D030CBB755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>
            <a:extLst>
              <a:ext uri="{FF2B5EF4-FFF2-40B4-BE49-F238E27FC236}">
                <a16:creationId xmlns:a16="http://schemas.microsoft.com/office/drawing/2014/main" id="{0573E1FE-1FFF-4C78-BAE5-6BF5509DDB2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Notes Placeholder 2">
            <a:extLst>
              <a:ext uri="{FF2B5EF4-FFF2-40B4-BE49-F238E27FC236}">
                <a16:creationId xmlns:a16="http://schemas.microsoft.com/office/drawing/2014/main" id="{D295566A-00A6-4511-9F8F-73FE15384C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/>
          </a:p>
        </p:txBody>
      </p:sp>
      <p:sp>
        <p:nvSpPr>
          <p:cNvPr id="151556" name="Slide Number Placeholder 3">
            <a:extLst>
              <a:ext uri="{FF2B5EF4-FFF2-40B4-BE49-F238E27FC236}">
                <a16:creationId xmlns:a16="http://schemas.microsoft.com/office/drawing/2014/main" id="{77743B4E-CCB8-40FB-B7D5-F4653C1D88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4DFBFA1-D44F-4EEF-824E-0E16DE7BE0DD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19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FB6261DC-B768-4394-B6D8-C9999F7B315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7881FE28-8A5F-4F1B-95BA-5A7E1B52B8B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A7A7E940-BDCA-4654-B24D-D9BBF8A153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E99CC96-5965-4C5B-90BC-13337CE96FEC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>
            <a:extLst>
              <a:ext uri="{FF2B5EF4-FFF2-40B4-BE49-F238E27FC236}">
                <a16:creationId xmlns:a16="http://schemas.microsoft.com/office/drawing/2014/main" id="{410E9336-72B1-4AE8-B83E-90B58AE6930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Notes Placeholder 2">
            <a:extLst>
              <a:ext uri="{FF2B5EF4-FFF2-40B4-BE49-F238E27FC236}">
                <a16:creationId xmlns:a16="http://schemas.microsoft.com/office/drawing/2014/main" id="{828B4358-C093-4A46-A70E-C042521387B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153604" name="Slide Number Placeholder 3">
            <a:extLst>
              <a:ext uri="{FF2B5EF4-FFF2-40B4-BE49-F238E27FC236}">
                <a16:creationId xmlns:a16="http://schemas.microsoft.com/office/drawing/2014/main" id="{876655C4-6842-4FAD-9ED3-177346C80F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3639E9B-58C0-4A6B-8229-8AC85D893FCF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92656473-C23F-47F3-A38A-6C04CF274B3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1EF3845D-7FED-4FA0-B5A1-D00B26180D1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66549559-1368-4345-A26C-901C69F6E0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3B4865F-C8EB-47B2-8C91-CB59209816FA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E54BD1DE-3903-4052-8B9F-65C7A65459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>
            <a:extLst>
              <a:ext uri="{FF2B5EF4-FFF2-40B4-BE49-F238E27FC236}">
                <a16:creationId xmlns:a16="http://schemas.microsoft.com/office/drawing/2014/main" id="{624D70D6-E054-4FCF-A8E9-DFDACB104AE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8E971114-6F93-42C0-A04B-ADBFC369D0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A82B92F-0158-41F7-84EA-12E479A9683F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88925F4F-E9E0-4B7E-9EDC-A624D9B51AC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BDF6F9-8AD8-4D76-B831-0747F3B511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E650386E-95A3-4484-90BE-2EADB31B82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FD2835-7224-4998-8E00-3A2642269AA4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36C509DA-45B7-4BE9-B781-7F890CD28B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AB8E0D6F-F85A-4625-A5F9-9402D5BB842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ts val="1200"/>
              </a:spcBef>
              <a:defRPr/>
            </a:pPr>
            <a:endParaRPr lang="en-US" altLang="en-US" dirty="0"/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28611F55-4995-4CC7-88AB-6DF02942C4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B021B6-06CE-4FFE-B61F-96B94848A711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EE459420-B009-4E5C-9302-785925FC6A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>
            <a:extLst>
              <a:ext uri="{FF2B5EF4-FFF2-40B4-BE49-F238E27FC236}">
                <a16:creationId xmlns:a16="http://schemas.microsoft.com/office/drawing/2014/main" id="{A35B590E-7DA9-4C20-9284-BE2412916AE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163"/>
              </a:spcBef>
            </a:pPr>
            <a:endParaRPr lang="en-US" altLang="en-US" dirty="0"/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8F791A8B-7317-41D0-9DC6-0E21956338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700D69C-80FC-47E6-B36E-B5C0565D0F9B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30618A6F-26C3-4017-8B87-8E43E105461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130F3C92-9E5F-48BA-9627-2ACDEA371D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163"/>
              </a:spcBef>
            </a:pPr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5D67FD9-02F2-4ECD-9F3B-7A980563BA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B234DA6-7E93-4140-82A7-D6ACF7E41CF3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>
            <a:extLst>
              <a:ext uri="{FF2B5EF4-FFF2-40B4-BE49-F238E27FC236}">
                <a16:creationId xmlns:a16="http://schemas.microsoft.com/office/drawing/2014/main" id="{BCF74042-6BD1-461B-941E-455329E704E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>
            <a:extLst>
              <a:ext uri="{FF2B5EF4-FFF2-40B4-BE49-F238E27FC236}">
                <a16:creationId xmlns:a16="http://schemas.microsoft.com/office/drawing/2014/main" id="{DB7ED618-4CDB-4FEB-9FBE-0726E82336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163"/>
              </a:spcBef>
            </a:pPr>
            <a:endParaRPr lang="en-US" altLang="en-US" dirty="0"/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8056DFDE-F017-4292-BC24-F07EFF1413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61B57D5-18D6-4852-8B7C-50AECCB2214C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354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hap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4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497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opic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4906963"/>
          </a:xfrm>
          <a:prstGeom prst="rect">
            <a:avLst/>
          </a:prstGeom>
        </p:spPr>
        <p:txBody>
          <a:bodyPr/>
          <a:lstStyle>
            <a:lvl1pPr marL="283464" indent="-283464">
              <a:spcBef>
                <a:spcPts val="2016"/>
              </a:spcBef>
              <a:buFont typeface="Arial" pitchFamily="34" charset="0"/>
              <a:buChar char="•"/>
              <a:defRPr sz="2800"/>
            </a:lvl1pPr>
            <a:lvl2pPr>
              <a:spcBef>
                <a:spcPts val="1000"/>
              </a:spcBef>
              <a:defRPr sz="2400"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95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175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r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175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ir_Pict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206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580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Air_Hand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382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6D9A1F5-0A00-4909-832A-5E418FA8983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FA2C5F6-198A-484B-805E-F012D57C33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906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2" r:id="rId3"/>
    <p:sldLayoutId id="2147484093" r:id="rId4"/>
    <p:sldLayoutId id="2147484094" r:id="rId5"/>
    <p:sldLayoutId id="2147484095" r:id="rId6"/>
    <p:sldLayoutId id="2147484096" r:id="rId7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small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1.ncdc.noaa.gov/pub/data/noaa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ei.noaa.gov/pub/data/igra/igra2-readme.tx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ncei.noaa.gov/pub/data/igra/data/data-por" TargetMode="External"/><Relationship Id="rId5" Type="http://schemas.openxmlformats.org/officeDocument/2006/relationships/hyperlink" Target="https://www.ncei.noaa.gov/pub/data/igra/igra2-list-format.txt" TargetMode="External"/><Relationship Id="rId4" Type="http://schemas.openxmlformats.org/officeDocument/2006/relationships/hyperlink" Target="https://www.ncei.noaa.gov/pub/data/igra/igra2-station-list.txt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531C285-01BE-43F7-9E8D-456A8D24C5AA}"/>
              </a:ext>
            </a:extLst>
          </p:cNvPr>
          <p:cNvSpPr txBox="1">
            <a:spLocks/>
          </p:cNvSpPr>
          <p:nvPr/>
        </p:nvSpPr>
        <p:spPr>
          <a:xfrm>
            <a:off x="5410200" y="4572000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r>
              <a:rPr lang="en-US" cap="small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MODL 301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0A0D49-6AA2-4778-9953-B8C7C5F1D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Dispersion Models: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with the AERMOD Modeling System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C7211F-252A-444D-81EE-D5CA2490F17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9238" y="869950"/>
            <a:ext cx="8894762" cy="6238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sm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AERMET Hands-on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92B09BA-C3B5-4B7F-8F36-48C0673B9CB5}"/>
              </a:ext>
            </a:extLst>
          </p:cNvPr>
          <p:cNvSpPr txBox="1">
            <a:spLocks/>
          </p:cNvSpPr>
          <p:nvPr/>
        </p:nvSpPr>
        <p:spPr>
          <a:xfrm>
            <a:off x="5408613" y="4973638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069F68E-DABA-4CDA-B5C7-B2060620A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257" y="147851"/>
            <a:ext cx="7467600" cy="623888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AERMET— Surface Hourly Observations</a:t>
            </a:r>
          </a:p>
        </p:txBody>
      </p:sp>
      <p:sp>
        <p:nvSpPr>
          <p:cNvPr id="17411" name="Content Placeholder 6">
            <a:extLst>
              <a:ext uri="{FF2B5EF4-FFF2-40B4-BE49-F238E27FC236}">
                <a16:creationId xmlns:a16="http://schemas.microsoft.com/office/drawing/2014/main" id="{39260727-69EF-4A37-A0F2-04E94C7B89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11514" y="771739"/>
            <a:ext cx="7732486" cy="53387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Download the 2008-2012 Standard ASOS data for WMO site 14737 – need to concatenate the 5 files into one file. Each file is a .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 that needs to be unzipped.</a:t>
            </a:r>
          </a:p>
          <a:p>
            <a:pPr marL="0" indent="0" eaLnBrk="1" hangingPunct="1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https://www1.ncdc.noaa.gov/pub/data/noaa/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run the one year of on-site data from 5/1/2011 to 4/30/2012: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 will use the 5 years that we downloaded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Instruct AERMET to extract the dates needed</a:t>
            </a:r>
          </a:p>
          <a:p>
            <a:pPr marL="157162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5 yrs of Met surface data have already been downloaded and concatenated they are in both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…\5-yr_NWS\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NWS_Surface_data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…\1-yr_Onsite\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NWS_Surface_data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05090B6-DE76-406F-A47F-E7D70A64B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AERMET—Upper Air</a:t>
            </a:r>
          </a:p>
        </p:txBody>
      </p:sp>
      <p:sp>
        <p:nvSpPr>
          <p:cNvPr id="17411" name="Content Placeholder 6">
            <a:extLst>
              <a:ext uri="{FF2B5EF4-FFF2-40B4-BE49-F238E27FC236}">
                <a16:creationId xmlns:a16="http://schemas.microsoft.com/office/drawing/2014/main" id="{006AA7CD-057F-4A61-B03D-62F78A7FC1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41425" y="1011865"/>
            <a:ext cx="7445375" cy="5338763"/>
          </a:xfrm>
        </p:spPr>
        <p:txBody>
          <a:bodyPr/>
          <a:lstStyle/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 Air data is acquired from the Integrated Global Radiosonde Archive (IGRA)</a:t>
            </a: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README file for the IGRA data is at:</a:t>
            </a:r>
          </a:p>
          <a:p>
            <a:pPr marL="214312" lvl="1" indent="0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u="sng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https://www.ncei.noaa.gov/pub/data/igra/igra2-readme.txt</a:t>
            </a:r>
            <a:endParaRPr lang="en-US" u="sng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 for downloading the data of interest:</a:t>
            </a:r>
          </a:p>
          <a:p>
            <a:pPr marL="957262" lvl="2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 the upper air station of interest at the following:</a:t>
            </a:r>
          </a:p>
          <a:p>
            <a:pPr marL="614362" lvl="2" indent="0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https://www.ncei.noaa.gov/pub/data/igra/igra2-station-list.txt</a:t>
            </a:r>
            <a:endParaRPr lang="en-US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14362" lvl="2" indent="0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Format: </a:t>
            </a: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https://www.ncei.noaa.gov/pub/data/igra/igra2-list-format.txt</a:t>
            </a:r>
            <a:endParaRPr lang="en-US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14362" lvl="2" indent="0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Write down the station ID and/or copy to clipboard</a:t>
            </a:r>
          </a:p>
          <a:p>
            <a:pPr marL="957262" lvl="2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Download the file from:</a:t>
            </a:r>
          </a:p>
          <a:p>
            <a:pPr marL="614362" lvl="2" indent="0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https://www.ncei.noaa.gov/pub/data/igra/data/data-por</a:t>
            </a:r>
            <a:endParaRPr lang="en-US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14362" lvl="2" indent="0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7472EBA-D85A-4522-9FA5-FAC7B4F26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AERMET—Upper Air</a:t>
            </a:r>
          </a:p>
        </p:txBody>
      </p:sp>
      <p:sp>
        <p:nvSpPr>
          <p:cNvPr id="29699" name="Content Placeholder 6">
            <a:extLst>
              <a:ext uri="{FF2B5EF4-FFF2-40B4-BE49-F238E27FC236}">
                <a16:creationId xmlns:a16="http://schemas.microsoft.com/office/drawing/2014/main" id="{971A59ED-D651-4640-A5AF-21E104D26D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29390" y="990600"/>
            <a:ext cx="7959777" cy="5338763"/>
          </a:xfrm>
        </p:spPr>
        <p:txBody>
          <a:bodyPr/>
          <a:lstStyle/>
          <a:p>
            <a:pPr marL="671512" lvl="1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 for creating the file that contains UA data for 2008-2012</a:t>
            </a:r>
          </a:p>
          <a:p>
            <a:pPr marL="1071562" lvl="2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initial file you downloaded has data from 1930-2025</a:t>
            </a:r>
          </a:p>
          <a:p>
            <a:pPr marL="1071562" lvl="2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 the data from 2008-2011 by copying this portion of the file to a separate .txt file or simply use the full file (but AERMET runs longer)</a:t>
            </a:r>
          </a:p>
          <a:p>
            <a:pPr marL="157162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The Upper Air data from Albany has already been downloaded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data for 2008-2012 has been extracted to a .txt file and placed in: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…\5-yr_NWS\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NWS_Upper_Air_data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</a:p>
          <a:p>
            <a:pPr marL="0" indent="0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…\1-yr_Onsite\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NWS_Upper_Air_data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01CEAD9-15C0-4332-B010-8BA83B424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2881313"/>
            <a:ext cx="7467600" cy="623887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 1</a:t>
            </a: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022EFDD7-4518-45CD-A8A9-17B518A85407}"/>
              </a:ext>
            </a:extLst>
          </p:cNvPr>
          <p:cNvSpPr txBox="1">
            <a:spLocks/>
          </p:cNvSpPr>
          <p:nvPr/>
        </p:nvSpPr>
        <p:spPr bwMode="auto">
          <a:xfrm>
            <a:off x="1071796" y="860139"/>
            <a:ext cx="7467600" cy="146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 cap="small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Processing 1yr. Onsite</a:t>
            </a:r>
          </a:p>
          <a:p>
            <a:pPr eaLnBrk="1" hangingPunct="1">
              <a:defRPr/>
            </a:pP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79121-C122-4020-B059-CE2F9C521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 1—Control File Parameters</a:t>
            </a:r>
          </a:p>
        </p:txBody>
      </p:sp>
      <p:sp>
        <p:nvSpPr>
          <p:cNvPr id="33795" name="Content Placeholder 6">
            <a:extLst>
              <a:ext uri="{FF2B5EF4-FFF2-40B4-BE49-F238E27FC236}">
                <a16:creationId xmlns:a16="http://schemas.microsoft.com/office/drawing/2014/main" id="{531DDA7E-3A64-435E-8D0E-C2876E90BE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1233488"/>
            <a:ext cx="7239000" cy="5248275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Hourly Surface Observations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file name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format: ISHD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Latitude/longitude: 40.65N, 75.43W, Eastern time zone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Dates to process: May 1, 2011–April 30, 2012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 Air Soundings 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file name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format: IGRA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Latitude/longitude: 42.75N, 73.80W, Eastern time zone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Elevation = 94m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Dates to process: May 1, 2011–April 30, 2012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Site-specific (Onsite) Data 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file name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format: user-specified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Latitude/longitude: 40.79N, 75.14W, local time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Dates to extract: May 1, 2011–April 30, 2012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Anemometer starting threshold speed: 0.3 m/s</a:t>
            </a:r>
          </a:p>
          <a:p>
            <a:pPr eaLnBrk="1" hangingPunct="1"/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05F4EB7-0617-423B-8AFF-864184807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Running AERMET Stage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3" name="Content Placeholder 6">
            <a:extLst>
              <a:ext uri="{FF2B5EF4-FFF2-40B4-BE49-F238E27FC236}">
                <a16:creationId xmlns:a16="http://schemas.microsoft.com/office/drawing/2014/main" id="{ED6A6CD4-C2A0-4CD4-B77E-5300B8567E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928688"/>
            <a:ext cx="7239000" cy="4825182"/>
          </a:xfrm>
        </p:spPr>
        <p:txBody>
          <a:bodyPr/>
          <a:lstStyle/>
          <a:p>
            <a:pPr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Stage 1 for the Martins Creek 1-year scenario using the site-specific data:</a:t>
            </a:r>
          </a:p>
          <a:p>
            <a:pPr marL="685800" indent="-228600">
              <a:spcBef>
                <a:spcPts val="1200"/>
              </a:spcBef>
              <a:buFont typeface="+mj-lt"/>
              <a:buAutoNum type="arabicPeriod"/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Navigate to \&gt;MODL_301\Hands-on\AERMET\1-yr_Onsite\</a:t>
            </a:r>
          </a:p>
          <a:p>
            <a:pPr marL="685800" indent="-228600">
              <a:spcBef>
                <a:spcPts val="1200"/>
              </a:spcBef>
              <a:buFont typeface="+mj-lt"/>
              <a:buAutoNum type="arabicPeriod"/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 AERMET by double clicking the file: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RunMC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Stage I.bat (This batch file identifies where the executable is and identifies the names and locations of the input file).</a:t>
            </a:r>
          </a:p>
          <a:p>
            <a:pPr marL="685800" indent="-228600">
              <a:spcBef>
                <a:spcPts val="1200"/>
              </a:spcBef>
              <a:buFont typeface="+mj-lt"/>
              <a:buAutoNum type="arabicPeriod"/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command prompt window will open showing you the program’s progress.</a:t>
            </a:r>
          </a:p>
          <a:p>
            <a:pPr marL="685800" indent="-228600">
              <a:spcBef>
                <a:spcPts val="1200"/>
              </a:spcBef>
              <a:buFont typeface="+mj-lt"/>
              <a:buAutoNum type="arabicPeriod"/>
              <a:defRPr/>
            </a:pPr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The output from Stage 1 that will be input to Stage 2 are:  ONSITE_QAOUT.TXT, SURFACE_QAOUT.TXT, UPPER_QAOUT.TXT</a:t>
            </a:r>
          </a:p>
          <a:p>
            <a:pPr marL="685800" indent="-228600">
              <a:spcBef>
                <a:spcPts val="1200"/>
              </a:spcBef>
              <a:buFont typeface="+mj-lt"/>
              <a:buAutoNum type="arabicPeriod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72" name="Rectangle 5">
            <a:extLst>
              <a:ext uri="{FF2B5EF4-FFF2-40B4-BE49-F238E27FC236}">
                <a16:creationId xmlns:a16="http://schemas.microsoft.com/office/drawing/2014/main" id="{87FD8F09-151E-488B-955E-292B1E1B6D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A00A60-E46C-4F5B-84D4-5392F1B0295D}"/>
              </a:ext>
            </a:extLst>
          </p:cNvPr>
          <p:cNvSpPr txBox="1"/>
          <p:nvPr/>
        </p:nvSpPr>
        <p:spPr>
          <a:xfrm>
            <a:off x="5672138" y="5106988"/>
            <a:ext cx="12446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>
                <a:solidFill>
                  <a:schemeClr val="bg1"/>
                </a:solidFill>
              </a:rPr>
              <a:t>ControlFileName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E15AE26-9496-426D-97B6-326401E48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2881313"/>
            <a:ext cx="7467600" cy="623887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 2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8F4C64B-A1EF-4EB9-BF95-F5CB78F91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 2—Control File Parameters</a:t>
            </a:r>
          </a:p>
        </p:txBody>
      </p:sp>
      <p:sp>
        <p:nvSpPr>
          <p:cNvPr id="113667" name="Content Placeholder 6">
            <a:extLst>
              <a:ext uri="{FF2B5EF4-FFF2-40B4-BE49-F238E27FC236}">
                <a16:creationId xmlns:a16="http://schemas.microsoft.com/office/drawing/2014/main" id="{DD681788-3514-4578-BE0F-6A7A78F02A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12900" y="1304925"/>
            <a:ext cx="7239000" cy="4137025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 processing options used in hands-on exercise (METHOD keyword)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Substitute NWS data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NWS data are substituted, randomize the wind direction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Anemometer height: 7.9 meters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79050FA-A9D2-453A-8396-30E332F28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229" y="119969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Running AERMET Stage 2</a:t>
            </a:r>
          </a:p>
        </p:txBody>
      </p:sp>
      <p:sp>
        <p:nvSpPr>
          <p:cNvPr id="25603" name="Content Placeholder 6">
            <a:extLst>
              <a:ext uri="{FF2B5EF4-FFF2-40B4-BE49-F238E27FC236}">
                <a16:creationId xmlns:a16="http://schemas.microsoft.com/office/drawing/2014/main" id="{CCAF8F3D-57B7-4677-834E-C675D9E33D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76829" y="1052285"/>
            <a:ext cx="7239000" cy="4463143"/>
          </a:xfrm>
        </p:spPr>
        <p:txBody>
          <a:bodyPr/>
          <a:lstStyle/>
          <a:p>
            <a:pPr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Stage 2 for the Martins Creek 1-year scenario using the site-specific data:</a:t>
            </a:r>
          </a:p>
          <a:p>
            <a:pPr marL="685800" indent="-228600">
              <a:spcBef>
                <a:spcPts val="1200"/>
              </a:spcBef>
              <a:buFont typeface="+mj-lt"/>
              <a:buAutoNum type="arabicPeriod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Navigate to \&gt;MODL_301\Hands-on\AERMET\1- 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yr_Onsite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</a:p>
          <a:p>
            <a:pPr marL="685800" indent="-228600">
              <a:spcBef>
                <a:spcPts val="1200"/>
              </a:spcBef>
              <a:buFont typeface="+mj-lt"/>
              <a:buAutoNum type="arabicPeriod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Start AERMET by double clicking the file: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RunMC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Stage II.bat (This batch file identifies where the executable is and identifies the name of the input file).</a:t>
            </a:r>
          </a:p>
          <a:p>
            <a:pPr marL="685800" indent="-228600">
              <a:spcBef>
                <a:spcPts val="1200"/>
              </a:spcBef>
              <a:buFont typeface="+mj-lt"/>
              <a:buAutoNum type="arabicPeriod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A command prompt window will open showing you the program’s progress.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908" name="Rectangle 5">
            <a:extLst>
              <a:ext uri="{FF2B5EF4-FFF2-40B4-BE49-F238E27FC236}">
                <a16:creationId xmlns:a16="http://schemas.microsoft.com/office/drawing/2014/main" id="{B5E25CBD-82CF-402E-9BD8-27655B5943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5E6183D-FEB0-497B-BC06-DF76F5CE8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927100"/>
          </a:xfrm>
        </p:spPr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Run Both Stages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One Click </a:t>
            </a:r>
          </a:p>
        </p:txBody>
      </p:sp>
      <p:sp>
        <p:nvSpPr>
          <p:cNvPr id="152580" name="Content Placeholder 6">
            <a:extLst>
              <a:ext uri="{FF2B5EF4-FFF2-40B4-BE49-F238E27FC236}">
                <a16:creationId xmlns:a16="http://schemas.microsoft.com/office/drawing/2014/main" id="{4CF01A7B-7EAC-4D32-8073-14A392286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33500" y="1233488"/>
            <a:ext cx="7239000" cy="46101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a batch file, AERMET can be run two separate times without user intervention between each stage</a:t>
            </a:r>
          </a:p>
          <a:p>
            <a:pPr eaLnBrk="1" hangingPunct="1">
              <a:defRPr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  <a:defRPr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will use this technique in developing the 5-year NWS dataset for AERMOD</a:t>
            </a:r>
          </a:p>
          <a:p>
            <a:pPr eaLnBrk="1" hangingPunct="1">
              <a:defRPr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629" name="TextBox 7">
            <a:extLst>
              <a:ext uri="{FF2B5EF4-FFF2-40B4-BE49-F238E27FC236}">
                <a16:creationId xmlns:a16="http://schemas.microsoft.com/office/drawing/2014/main" id="{4C4B529E-DC62-44E5-A429-7C3FAD097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700" y="2795588"/>
            <a:ext cx="7162800" cy="11772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aermet mcr_st1.inp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aermet mcr_st2.inp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>
            <a:extLst>
              <a:ext uri="{FF2B5EF4-FFF2-40B4-BE49-F238E27FC236}">
                <a16:creationId xmlns:a16="http://schemas.microsoft.com/office/drawing/2014/main" id="{B36AE56D-89D3-4573-9FAB-D8FA4D3B9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036638"/>
            <a:ext cx="7305675" cy="4906962"/>
          </a:xfrm>
        </p:spPr>
        <p:txBody>
          <a:bodyPr/>
          <a:lstStyle/>
          <a:p>
            <a:pPr marL="282575" indent="-282575" eaLnBrk="1" hangingPunct="1">
              <a:spcBef>
                <a:spcPts val="2013"/>
              </a:spcBef>
              <a:buFont typeface="Arial" pitchFamily="34" charset="0"/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this lesson the student should be able to: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Execute AERMET’s two-stage processing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Download the meteorology needed for the exercises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the needed input for each stage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each of AERMET’s stages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Analyze and evaluate the results produced from AERMET</a:t>
            </a:r>
          </a:p>
          <a:p>
            <a:pPr marL="282575" indent="-282575" eaLnBrk="1" hangingPunct="1">
              <a:spcBef>
                <a:spcPts val="2013"/>
              </a:spcBef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8B0886-7ABA-4564-A85F-79A952EE3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Objectives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C51DC98-6B5B-41EA-B77E-70AD78C29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The 5yr Scenario</a:t>
            </a:r>
          </a:p>
        </p:txBody>
      </p:sp>
      <p:sp>
        <p:nvSpPr>
          <p:cNvPr id="152580" name="Content Placeholder 6">
            <a:extLst>
              <a:ext uri="{FF2B5EF4-FFF2-40B4-BE49-F238E27FC236}">
                <a16:creationId xmlns:a16="http://schemas.microsoft.com/office/drawing/2014/main" id="{A30233FE-ED70-4CE4-B742-A3DB4F4D6C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066800"/>
            <a:ext cx="7239000" cy="49530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important to run the following, so you have a processed 5-year dataset for AERMOD (to examine the results for the new probabilistic 1-hour standards for SO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NO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Rerun AERMET for the 5-year NWS-only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Navigate to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: \&gt;MODL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_301\Hands-on\AERMET\</a:t>
            </a:r>
            <a:r>
              <a:rPr lang="en-US" alt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5-yr_NWS\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Double-Click on RunMC.bat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06F72-DA1C-25DB-ACD9-C39E45316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187" y="2486896"/>
            <a:ext cx="8229600" cy="11430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Next: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Exercise 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676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CC6F21-51AC-4FF7-A27F-8FB086CB9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AERMET Processes in 2 Stages</a:t>
            </a:r>
          </a:p>
        </p:txBody>
      </p:sp>
      <p:sp>
        <p:nvSpPr>
          <p:cNvPr id="11267" name="Content Placeholder 6">
            <a:extLst>
              <a:ext uri="{FF2B5EF4-FFF2-40B4-BE49-F238E27FC236}">
                <a16:creationId xmlns:a16="http://schemas.microsoft.com/office/drawing/2014/main" id="{1F155D3E-60E7-4A6D-9894-5608B7A387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9200" y="1366378"/>
            <a:ext cx="7777163" cy="5491162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 1: Extract data from archive, format and QA data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 2: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1-min. ASOS from AERMINUTE output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Pass all meteorological observations through to AERMOD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Utilize Surface Characteristics from AERSURFACE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 PBL parameters and output results for AERMOD 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each separately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23FD4E-4E2E-4AB2-97FF-4DA473AB5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Geographical Setting—Martins Creek</a:t>
            </a:r>
          </a:p>
        </p:txBody>
      </p:sp>
      <p:sp>
        <p:nvSpPr>
          <p:cNvPr id="13315" name="Content Placeholder 6" descr="The Martins Creek Steam Electric Station is on the Delaware River, in the red circle, at the location identified as MC SES.">
            <a:extLst>
              <a:ext uri="{FF2B5EF4-FFF2-40B4-BE49-F238E27FC236}">
                <a16:creationId xmlns:a16="http://schemas.microsoft.com/office/drawing/2014/main" id="{6FFE3548-1717-4230-BAED-CFADB5122D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066800"/>
            <a:ext cx="7239000" cy="5257800"/>
          </a:xfrm>
        </p:spPr>
        <p:txBody>
          <a:bodyPr/>
          <a:lstStyle/>
          <a:p>
            <a:pPr eaLnBrk="1" hangingPunct="1"/>
            <a:endParaRPr lang="en-US" altLang="en-US"/>
          </a:p>
          <a:p>
            <a:pPr eaLnBrk="1" hangingPunct="1"/>
            <a:endParaRPr lang="en-US" altLang="en-US" sz="2000"/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2000"/>
          </a:p>
          <a:p>
            <a:pPr eaLnBrk="1" hangingPunct="1">
              <a:buFont typeface="Wingdings" pitchFamily="2" charset="2"/>
              <a:buNone/>
            </a:pPr>
            <a:endParaRPr lang="en-US" altLang="en-US" sz="2000"/>
          </a:p>
        </p:txBody>
      </p:sp>
      <p:pic>
        <p:nvPicPr>
          <p:cNvPr id="13317" name="Picture 5" descr="The Martins Creek Steam Electric Station is on the Delaware River, in the red circle, at the location identified as MC SES.">
            <a:extLst>
              <a:ext uri="{FF2B5EF4-FFF2-40B4-BE49-F238E27FC236}">
                <a16:creationId xmlns:a16="http://schemas.microsoft.com/office/drawing/2014/main" id="{44F38B41-209B-42D1-A7AF-2F4DCCDC19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990600"/>
            <a:ext cx="395287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361A1E1D-4FED-44B8-A30E-21D68B6C84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78438" y="4168775"/>
            <a:ext cx="236537" cy="214313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16B68A2-D4AE-4D0A-8A12-75CAE6293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689350" y="4373563"/>
            <a:ext cx="620713" cy="86995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BB2E692-243C-42D2-8E06-9D29E312C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Meteorological Data</a:t>
            </a:r>
          </a:p>
        </p:txBody>
      </p:sp>
      <p:sp>
        <p:nvSpPr>
          <p:cNvPr id="15363" name="Content Placeholder 6">
            <a:extLst>
              <a:ext uri="{FF2B5EF4-FFF2-40B4-BE49-F238E27FC236}">
                <a16:creationId xmlns:a16="http://schemas.microsoft.com/office/drawing/2014/main" id="{B63BBF64-B341-4444-87E8-BAA0D65B7A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1066800"/>
            <a:ext cx="7239000" cy="51435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 Specific: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single level of data from a 10-meter tower 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levels of data from a nearby sodar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NWS Data: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ASOS (ISHD):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Allentown/Bethlehem – WMO #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14737 (KABE)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 Air Data (IGRA): Albany, NY</a:t>
            </a:r>
          </a:p>
          <a:p>
            <a:pPr marL="457200" lvl="1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Station#:  USM00072518</a:t>
            </a:r>
          </a:p>
          <a:p>
            <a:pPr eaLnBrk="1" hangingPunct="1"/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C3F71FB-1B53-4240-B8DB-23741DADE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55291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Hands-on Activity</a:t>
            </a:r>
          </a:p>
        </p:txBody>
      </p:sp>
      <p:sp>
        <p:nvSpPr>
          <p:cNvPr id="17411" name="Content Placeholder 6">
            <a:extLst>
              <a:ext uri="{FF2B5EF4-FFF2-40B4-BE49-F238E27FC236}">
                <a16:creationId xmlns:a16="http://schemas.microsoft.com/office/drawing/2014/main" id="{01CB33D5-7E2B-40C1-8585-B9A5BE4BF3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33500" y="679179"/>
            <a:ext cx="7239000" cy="5830603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AERMET scenarios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1-year (5/1/2011–4/30/2012)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Martins Creek site-specific data (5/1/1992 – 4/30/1993) – </a:t>
            </a: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Primary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 data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NALC Surface data from MC onsite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1-minute ASOS Data from Allentown airport– used for substitution into MC DATA </a:t>
            </a: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Secondary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 data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NWS surface data from Allentown airport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NWS upper air data Albany airport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5-year (1/1/2008–12/31/2012)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1-minute ASOS Data from Allentown airport– </a:t>
            </a: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Primary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 data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NALC Surface data from Allentown airport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NWS surface data from Allentown airport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NWS upper air data from Albany airport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On-Site data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06EDA96-09F4-4C45-AE03-C4CE88367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AERMET—Files</a:t>
            </a:r>
          </a:p>
        </p:txBody>
      </p:sp>
      <p:sp>
        <p:nvSpPr>
          <p:cNvPr id="17411" name="Content Placeholder 6">
            <a:extLst>
              <a:ext uri="{FF2B5EF4-FFF2-40B4-BE49-F238E27FC236}">
                <a16:creationId xmlns:a16="http://schemas.microsoft.com/office/drawing/2014/main" id="{FF63C573-12A4-47E5-85C8-10825B14C8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85093" y="957262"/>
            <a:ext cx="7135813" cy="5240338"/>
          </a:xfrm>
        </p:spPr>
        <p:txBody>
          <a:bodyPr/>
          <a:lstStyle/>
          <a:p>
            <a:pPr marL="342900" lvl="1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program executable, along with the AERMET user’s guide, can be found in the following directory:</a:t>
            </a:r>
          </a:p>
          <a:p>
            <a:pPr marL="0" lvl="1" indent="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\&gt;MODL_301\Hands-On\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AERMET\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data for two scenarios</a:t>
            </a:r>
          </a:p>
          <a:p>
            <a:pPr marL="569913" lvl="2" indent="-344488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year with ONSITE data</a:t>
            </a:r>
          </a:p>
          <a:p>
            <a:pPr marL="912813" lvl="2" indent="-342900"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\&gt;MODL_301 \Hands-On\AERMET\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1-yr_Onsite\</a:t>
            </a:r>
          </a:p>
          <a:p>
            <a:pPr marL="571500" lvl="2" indent="-346075">
              <a:spcBef>
                <a:spcPts val="1200"/>
              </a:spcBef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years with NWS data only</a:t>
            </a:r>
          </a:p>
          <a:p>
            <a:pPr marL="912813" lvl="2" indent="-342900"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\&gt;MODL_301 \Hands-On\AERMET\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5-yr_NWS\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9913" lvl="2" indent="-344488">
              <a:spcBef>
                <a:spcPts val="600"/>
              </a:spcBef>
              <a:spcAft>
                <a:spcPts val="0"/>
              </a:spcAft>
              <a:buFont typeface="+mj-lt"/>
              <a:buAutoNum type="arabicPeriod" startAt="2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941DCCC-38B1-4403-B1BC-B28ACEFD6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AERMET—Files Needed</a:t>
            </a:r>
          </a:p>
        </p:txBody>
      </p:sp>
      <p:sp>
        <p:nvSpPr>
          <p:cNvPr id="17411" name="Content Placeholder 6">
            <a:extLst>
              <a:ext uri="{FF2B5EF4-FFF2-40B4-BE49-F238E27FC236}">
                <a16:creationId xmlns:a16="http://schemas.microsoft.com/office/drawing/2014/main" id="{C2709EBD-ADBC-4E2B-9918-0CF7AE4E3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9200" y="1194159"/>
            <a:ext cx="7920037" cy="5162396"/>
          </a:xfrm>
        </p:spPr>
        <p:txBody>
          <a:bodyPr/>
          <a:lstStyle/>
          <a:p>
            <a:pPr marL="342900" lvl="1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files for 1-year scenario</a:t>
            </a: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…\1-yr_Onsite\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MC_Site-Specific_Data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\MCOSPFL_11-12.DAT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Onsite observations</a:t>
            </a: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…\ 1-yr_Onsite\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NWS_Surface_data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\.....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(Downloaded)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…\ 1-yr_Onsite\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NWS_Upper_Air_data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\...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(Downloaded)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…\ 1-yr_Onsite\MC_ST1.INP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 1 control file </a:t>
            </a: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…\ 1-yr_Onsite\MC_ST2.INP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 2 control file</a:t>
            </a: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…\ 1-yr_Onsite\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RunMC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Stage I.BAT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Runs Stage I</a:t>
            </a:r>
          </a:p>
          <a:p>
            <a:pPr marL="214312" lvl="1" indent="0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RunMC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Stage II.BAT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Runs Stage II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DE5E523-3F43-49D5-AB5E-048ABE8AF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AERMET—Files Needed</a:t>
            </a:r>
          </a:p>
        </p:txBody>
      </p:sp>
      <p:sp>
        <p:nvSpPr>
          <p:cNvPr id="17411" name="Content Placeholder 6">
            <a:extLst>
              <a:ext uri="{FF2B5EF4-FFF2-40B4-BE49-F238E27FC236}">
                <a16:creationId xmlns:a16="http://schemas.microsoft.com/office/drawing/2014/main" id="{D7BBB619-9CDA-4CCB-98ED-D5F9D8DCB2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83890" y="1492045"/>
            <a:ext cx="7445375" cy="4684713"/>
          </a:xfrm>
        </p:spPr>
        <p:txBody>
          <a:bodyPr/>
          <a:lstStyle/>
          <a:p>
            <a:pPr marL="342900" lvl="1" indent="-34290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files for 5-year scenario</a:t>
            </a: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…\ 5-yr_NWS\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NWS_Surface_data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\........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(Download)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…\ 5-yr_NWS\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NWS_Upper_air_data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\........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(Download)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…\ 5-yr_NWS\MC_ST1.INP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 1 input </a:t>
            </a: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…\ 5-yr_NWS\MC_ST2.INP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 2 input </a:t>
            </a:r>
          </a:p>
          <a:p>
            <a:pPr marL="557212" lvl="1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…\ 5-yr_NWS\RunMC.BAT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Batch file that runs both stages</a:t>
            </a:r>
          </a:p>
          <a:p>
            <a:pPr marL="0" lvl="1" indent="0">
              <a:buNone/>
              <a:defRPr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PTI_Template_AI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0CF28EF51534B8C8882D09B913146" ma:contentTypeVersion="11" ma:contentTypeDescription="Create a new document." ma:contentTypeScope="" ma:versionID="12ccd4f305eb12180e9335c10773518d">
  <xsd:schema xmlns:xsd="http://www.w3.org/2001/XMLSchema" xmlns:xs="http://www.w3.org/2001/XMLSchema" xmlns:p="http://schemas.microsoft.com/office/2006/metadata/properties" xmlns:ns2="df525fa7-169b-46a1-8371-f21838c3498e" xmlns:ns3="a946c7e2-e968-47fa-b743-9bb460e7e0dc" targetNamespace="http://schemas.microsoft.com/office/2006/metadata/properties" ma:root="true" ma:fieldsID="4a897ec66a9fa50de6d2c11d8751a140" ns2:_="" ns3:_="">
    <xsd:import namespace="df525fa7-169b-46a1-8371-f21838c3498e"/>
    <xsd:import namespace="a946c7e2-e968-47fa-b743-9bb460e7e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5fa7-169b-46a1-8371-f21838c34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6c7e2-e968-47fa-b743-9bb460e7e0d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273252-A6CB-405B-ACAA-5F2D155558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A83B31-5C58-4EEC-A2AA-DB7D58DFAB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525fa7-169b-46a1-8371-f21838c3498e"/>
    <ds:schemaRef ds:uri="a946c7e2-e968-47fa-b743-9bb460e7e0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APTI_Template_AIR</Template>
  <TotalTime>18461</TotalTime>
  <Words>1409</Words>
  <Application>Microsoft Office PowerPoint</Application>
  <PresentationFormat>On-screen Show (4:3)</PresentationFormat>
  <Paragraphs>179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Times New Roman</vt:lpstr>
      <vt:lpstr>Arial</vt:lpstr>
      <vt:lpstr>Calibri</vt:lpstr>
      <vt:lpstr>Trebuchet MS</vt:lpstr>
      <vt:lpstr>Courier New</vt:lpstr>
      <vt:lpstr>Wingdings</vt:lpstr>
      <vt:lpstr>APTI_Template_AIR</vt:lpstr>
      <vt:lpstr>AERMET Hands-on</vt:lpstr>
      <vt:lpstr>Learning Objectives</vt:lpstr>
      <vt:lpstr>AERMET Processes in 2 Stages</vt:lpstr>
      <vt:lpstr>Geographical Setting—Martins Creek</vt:lpstr>
      <vt:lpstr>Meteorological Data</vt:lpstr>
      <vt:lpstr>Hands-on Activity</vt:lpstr>
      <vt:lpstr>AERMET—Files</vt:lpstr>
      <vt:lpstr>AERMET—Files Needed</vt:lpstr>
      <vt:lpstr>AERMET—Files Needed</vt:lpstr>
      <vt:lpstr>AERMET— Surface Hourly Observations</vt:lpstr>
      <vt:lpstr>AERMET—Upper Air</vt:lpstr>
      <vt:lpstr>AERMET—Upper Air</vt:lpstr>
      <vt:lpstr>Stage 1</vt:lpstr>
      <vt:lpstr>Stage 1—Control File Parameters</vt:lpstr>
      <vt:lpstr>Running AERMET Stage i</vt:lpstr>
      <vt:lpstr>Stage 2</vt:lpstr>
      <vt:lpstr>Stage 2—Control File Parameters</vt:lpstr>
      <vt:lpstr>Running AERMET Stage 2</vt:lpstr>
      <vt:lpstr>Run Both Stages with One Click </vt:lpstr>
      <vt:lpstr>Run The 5yr Scenario</vt:lpstr>
      <vt:lpstr>Next: Exercise 2</vt:lpstr>
    </vt:vector>
  </TitlesOfParts>
  <Company>Amec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james.paumier</dc:creator>
  <dc:description>Air PowerPoint Template - General Distribution</dc:description>
  <cp:lastModifiedBy>Alan Cimorelli</cp:lastModifiedBy>
  <cp:revision>1154</cp:revision>
  <cp:lastPrinted>2025-01-13T17:58:31Z</cp:lastPrinted>
  <dcterms:created xsi:type="dcterms:W3CDTF">2013-08-27T13:26:21Z</dcterms:created>
  <dcterms:modified xsi:type="dcterms:W3CDTF">2025-07-06T17:28:37Z</dcterms:modified>
</cp:coreProperties>
</file>